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53" r:id="rId3"/>
    <p:sldId id="337" r:id="rId4"/>
    <p:sldId id="434" r:id="rId5"/>
    <p:sldId id="417" r:id="rId6"/>
    <p:sldId id="462" r:id="rId7"/>
    <p:sldId id="461" r:id="rId8"/>
    <p:sldId id="457" r:id="rId9"/>
    <p:sldId id="463" r:id="rId10"/>
    <p:sldId id="464" r:id="rId11"/>
    <p:sldId id="466" r:id="rId12"/>
    <p:sldId id="459" r:id="rId13"/>
    <p:sldId id="460" r:id="rId14"/>
    <p:sldId id="465" r:id="rId15"/>
    <p:sldId id="260" r:id="rId16"/>
  </p:sldIdLst>
  <p:sldSz cx="9144000" cy="6858000" type="screen4x3"/>
  <p:notesSz cx="6858000" cy="914400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">
          <p15:clr>
            <a:srgbClr val="A4A3A4"/>
          </p15:clr>
        </p15:guide>
        <p15:guide id="2" orient="horz" pos="852">
          <p15:clr>
            <a:srgbClr val="A4A3A4"/>
          </p15:clr>
        </p15:guide>
        <p15:guide id="3" pos="7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groscope" initials="" lastIdx="0" clrIdx="0"/>
  <p:cmAuthor id="1" name="Meyer Maximilian AGROSCOPE" initials="MMA" lastIdx="1" clrIdx="1">
    <p:extLst>
      <p:ext uri="{19B8F6BF-5375-455C-9EA6-DF929625EA0E}">
        <p15:presenceInfo xmlns:p15="http://schemas.microsoft.com/office/powerpoint/2012/main" userId="S-1-5-21-3993060671-4215906946-993041443-564876" providerId="AD"/>
      </p:ext>
    </p:extLst>
  </p:cmAuthor>
  <p:cmAuthor id="2" name="Nadja El Benni" initials="Nadja El " lastIdx="32" clrIdx="2">
    <p:extLst>
      <p:ext uri="{19B8F6BF-5375-455C-9EA6-DF929625EA0E}">
        <p15:presenceInfo xmlns:p15="http://schemas.microsoft.com/office/powerpoint/2012/main" userId="Nadja El Ben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A01E32"/>
    <a:srgbClr val="ED181E"/>
    <a:srgbClr val="F0F5FD"/>
    <a:srgbClr val="E8F0F8"/>
    <a:srgbClr val="E6E6E6"/>
    <a:srgbClr val="DDDDDD"/>
    <a:srgbClr val="C0C0C0"/>
    <a:srgbClr val="B2B2B2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99" autoAdjust="0"/>
    <p:restoredTop sz="96807" autoAdjust="0"/>
  </p:normalViewPr>
  <p:slideViewPr>
    <p:cSldViewPr snapToGrid="0" showGuides="1">
      <p:cViewPr>
        <p:scale>
          <a:sx n="100" d="100"/>
          <a:sy n="100" d="100"/>
        </p:scale>
        <p:origin x="882" y="582"/>
      </p:cViewPr>
      <p:guideLst>
        <p:guide orient="horz" pos="251"/>
        <p:guide orient="horz" pos="852"/>
        <p:guide pos="7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23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3ECDC1-EDF1-4AFC-A2D1-F3CDC2C7E573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918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CH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CBAC4B-7279-4E25-A284-0BE6F5B9A6DD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324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Überwachung</a:t>
            </a:r>
            <a:r>
              <a:rPr lang="de-CH" baseline="0" dirty="0"/>
              <a:t> Zaun &amp; Kontrolle Tiere</a:t>
            </a:r>
          </a:p>
          <a:p>
            <a:r>
              <a:rPr lang="de-CH" baseline="0" dirty="0"/>
              <a:t>Nachkontrolle Pferchen</a:t>
            </a:r>
          </a:p>
          <a:p>
            <a:endParaRPr lang="de-CH" baseline="0" dirty="0"/>
          </a:p>
          <a:p>
            <a:r>
              <a:rPr lang="de-CH" baseline="0" dirty="0"/>
              <a:t>Zeitersparung</a:t>
            </a:r>
          </a:p>
          <a:p>
            <a:endParaRPr lang="de-CH" baseline="0" dirty="0"/>
          </a:p>
          <a:p>
            <a:r>
              <a:rPr lang="de-CH" baseline="0" dirty="0"/>
              <a:t>In schlechtem Wetter (Nebel, Wind, Regen) unbrauchbar.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780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Blau ist die äussere Abgrenzung der Alp, die lila Linien die inneren Zäune die die Koppel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abgrenzen. Diese sind aktuell alle physisch vorhanden.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SymbolMT"/>
              </a:rPr>
              <a:t>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Der Zaun hat zwei Metall Drähte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SymbolMT"/>
              </a:rPr>
              <a:t>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Die Koppeln werden aktuell (vor und während des Versuchs) als </a:t>
            </a:r>
            <a:r>
              <a:rPr lang="de-CH" sz="1800" b="0" i="0" u="none" strike="noStrike" baseline="0" dirty="0" err="1">
                <a:solidFill>
                  <a:srgbClr val="44546A"/>
                </a:solidFill>
                <a:latin typeface="ArialMT"/>
              </a:rPr>
              <a:t>Umtriebsweiden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 genutzt, mit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Umtrieb ca. alle 7 Tage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SymbolMT"/>
              </a:rPr>
              <a:t>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Aktuell werden einige innere Zaunlinien durch den virtuellen Zaun ersetzt, nicht alle Zaunlinien.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Habe da aktuell leider genauen Linien zu. Folgt.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SymbolMT"/>
              </a:rPr>
              <a:t>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Es werden 30 Färsen a 3 Gruppen zu je 10 Tieren geweidet. 2 Gruppen mit dem virtuellen Zaun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System, 1 Gruppe ohne, nur mit physischem Zaun.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SymbolMT"/>
              </a:rPr>
              <a:t>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Die Zaunlinien: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CourierNewPSMT"/>
              </a:rPr>
              <a:t>o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Umfang der gesamten Alp beträgt 1949m.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CourierNewPSMT"/>
              </a:rPr>
              <a:t>o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Die Zaunlinien innerhalb sind 4087m lang.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SymbolMT"/>
              </a:rPr>
              <a:t>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Virtueller Zaun: Für den Versuch wird das </a:t>
            </a:r>
            <a:r>
              <a:rPr lang="de-CH" sz="1800" b="0" i="0" u="none" strike="noStrike" baseline="0" dirty="0" err="1">
                <a:solidFill>
                  <a:srgbClr val="44546A"/>
                </a:solidFill>
                <a:latin typeface="ArialMT"/>
              </a:rPr>
              <a:t>NoFence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 System genutzt.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CourierNewPSMT"/>
              </a:rPr>
              <a:t>o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Ein </a:t>
            </a:r>
            <a:r>
              <a:rPr lang="de-CH" sz="1800" b="0" i="0" u="none" strike="noStrike" baseline="0" dirty="0" err="1">
                <a:solidFill>
                  <a:srgbClr val="44546A"/>
                </a:solidFill>
                <a:latin typeface="ArialMT"/>
              </a:rPr>
              <a:t>Collar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 kostet 400 CHF einmalig,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CourierNewPSMT"/>
              </a:rPr>
              <a:t>o </a:t>
            </a:r>
            <a:r>
              <a:rPr lang="de-CH" sz="1800" b="0" i="0" u="none" strike="noStrike" baseline="0" dirty="0" err="1">
                <a:solidFill>
                  <a:srgbClr val="44546A"/>
                </a:solidFill>
                <a:latin typeface="ArialMT"/>
              </a:rPr>
              <a:t>Subscription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 kostet 60 CHF pro Jahr.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SymbolMT"/>
              </a:rPr>
              <a:t>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Physischer Zaun: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CourierNewPSMT"/>
              </a:rPr>
              <a:t>o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Laut Christian betragen die Investitionskosten eines Fixzaunes, elektrisch zweifach, inkl.</a:t>
            </a:r>
          </a:p>
          <a:p>
            <a:pPr algn="l"/>
            <a:r>
              <a:rPr lang="nn-NO" sz="1800" b="0" i="0" u="none" strike="noStrike" baseline="0" dirty="0">
                <a:solidFill>
                  <a:srgbClr val="44546A"/>
                </a:solidFill>
                <a:latin typeface="ArialMT"/>
              </a:rPr>
              <a:t>Arbeit ca. 4 CHF/m.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CourierNewPSMT"/>
              </a:rPr>
              <a:t>o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8 % Wartungskosten pro Jahr, also 0.32 CHF/m.</a:t>
            </a:r>
          </a:p>
          <a:p>
            <a:pPr algn="l"/>
            <a:endParaRPr lang="de-CH" sz="1800" b="0" i="0" u="none" strike="noStrike" baseline="0" dirty="0">
              <a:solidFill>
                <a:srgbClr val="44546A"/>
              </a:solidFill>
              <a:latin typeface="ArialMT"/>
            </a:endParaRPr>
          </a:p>
          <a:p>
            <a:pPr algn="l"/>
            <a:r>
              <a:rPr lang="de-CH" sz="1800" b="1" i="0" u="none" strike="noStrike" baseline="0" dirty="0">
                <a:solidFill>
                  <a:srgbClr val="44546A"/>
                </a:solidFill>
                <a:latin typeface="Arial-BoldMT"/>
              </a:rPr>
              <a:t>Szenarien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Meine Idee wäre es nun vier Szenarien durchzurechnen: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1) </a:t>
            </a:r>
            <a:r>
              <a:rPr lang="de-CH" sz="1800" b="0" i="1" u="none" strike="noStrike" baseline="0" dirty="0">
                <a:solidFill>
                  <a:srgbClr val="44546A"/>
                </a:solidFill>
                <a:latin typeface="Arial-ItalicMT"/>
              </a:rPr>
              <a:t>Status Quo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: Physischer Zaun. Alle Zaunlinien physisch, wie vor dem Versuch.</a:t>
            </a:r>
          </a:p>
          <a:p>
            <a:pPr algn="l"/>
            <a:r>
              <a:rPr lang="de-CH" sz="1800" b="0" i="1" u="none" strike="noStrike" baseline="0" dirty="0">
                <a:solidFill>
                  <a:srgbClr val="0000FF"/>
                </a:solidFill>
                <a:latin typeface="Arial-ItalicMT"/>
              </a:rPr>
              <a:t>2) </a:t>
            </a:r>
            <a:r>
              <a:rPr lang="de-CH" sz="1800" b="0" i="1" u="none" strike="noStrike" baseline="0" dirty="0">
                <a:solidFill>
                  <a:srgbClr val="44546A"/>
                </a:solidFill>
                <a:latin typeface="Arial-ItalicMT"/>
              </a:rPr>
              <a:t>Versuchsaufbau: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hierbei werden die physischen Zaunlinien mit dem virtuelle Zaun ersetzt, wie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es im Versuch der Fall ist. </a:t>
            </a:r>
            <a:r>
              <a:rPr lang="de-CH" sz="1800" b="0" i="1" u="none" strike="noStrike" baseline="0" dirty="0">
                <a:solidFill>
                  <a:srgbClr val="0000FF"/>
                </a:solidFill>
                <a:latin typeface="Arial-ItalicMT"/>
              </a:rPr>
              <a:t>Nur Innenzäune!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3) Zukunft V</a:t>
            </a:r>
            <a:r>
              <a:rPr lang="de-CH" sz="1800" b="0" i="1" u="none" strike="noStrike" baseline="0" dirty="0">
                <a:solidFill>
                  <a:srgbClr val="44546A"/>
                </a:solidFill>
                <a:latin typeface="Arial-ItalicMT"/>
              </a:rPr>
              <a:t>oll virtuell, </a:t>
            </a:r>
            <a:r>
              <a:rPr lang="de-CH" sz="1800" b="0" i="1" u="none" strike="noStrike" baseline="0" dirty="0" err="1">
                <a:solidFill>
                  <a:srgbClr val="44546A"/>
                </a:solidFill>
                <a:latin typeface="Arial-ItalicMT"/>
              </a:rPr>
              <a:t>Umtriebsweide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: hierbei werden alle innenliegenden Zaunlinien mit dem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virtuellen Zaun ersetzt.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4) </a:t>
            </a:r>
            <a:r>
              <a:rPr lang="de-CH" sz="1800" b="0" i="1" u="none" strike="noStrike" baseline="0" dirty="0">
                <a:solidFill>
                  <a:srgbClr val="44546A"/>
                </a:solidFill>
                <a:latin typeface="Arial-ItalicMT"/>
              </a:rPr>
              <a:t>Zukunft 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V</a:t>
            </a:r>
            <a:r>
              <a:rPr lang="de-CH" sz="1800" b="0" i="1" u="none" strike="noStrike" baseline="0" dirty="0">
                <a:solidFill>
                  <a:srgbClr val="44546A"/>
                </a:solidFill>
                <a:latin typeface="Arial-ItalicMT"/>
              </a:rPr>
              <a:t>oll virtuell, </a:t>
            </a:r>
            <a:r>
              <a:rPr lang="de-CH" sz="1800" b="0" i="1" u="none" strike="noStrike" baseline="0" dirty="0" err="1">
                <a:solidFill>
                  <a:srgbClr val="44546A"/>
                </a:solidFill>
                <a:latin typeface="Arial-ItalicMT"/>
              </a:rPr>
              <a:t>Stripgrazing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: hierbei würden neben Szenario drei ein </a:t>
            </a:r>
            <a:r>
              <a:rPr lang="de-CH" sz="1800" b="0" i="0" u="none" strike="noStrike" baseline="0" dirty="0" err="1">
                <a:solidFill>
                  <a:srgbClr val="44546A"/>
                </a:solidFill>
                <a:latin typeface="ArialMT"/>
              </a:rPr>
              <a:t>Stripgrazing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 auf der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Alp für eine besseres Weidemanagement durch bessere Futterverwertung/homogeneres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abweiden eingeführt. Dies sollten wir mit </a:t>
            </a:r>
            <a:r>
              <a:rPr lang="de-CH" sz="1800" b="0" i="0" u="none" strike="noStrike" baseline="0" dirty="0" err="1">
                <a:solidFill>
                  <a:srgbClr val="44546A"/>
                </a:solidFill>
                <a:latin typeface="ArialMT"/>
              </a:rPr>
              <a:t>Stripgrazing</a:t>
            </a:r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, welches physisch geschehen müsste,</a:t>
            </a:r>
          </a:p>
          <a:p>
            <a:pPr algn="l"/>
            <a:r>
              <a:rPr lang="de-CH" sz="1800" b="0" i="0" u="none" strike="noStrike" baseline="0" dirty="0">
                <a:solidFill>
                  <a:srgbClr val="44546A"/>
                </a:solidFill>
                <a:latin typeface="ArialMT"/>
              </a:rPr>
              <a:t>vergleichen.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BAC4B-7279-4E25-A284-0BE6F5B9A6DD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070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96988" y="2320925"/>
            <a:ext cx="7429500" cy="2773363"/>
          </a:xfrm>
        </p:spPr>
        <p:txBody>
          <a:bodyPr/>
          <a:lstStyle>
            <a:lvl1pPr>
              <a:defRPr sz="7200"/>
            </a:lvl1pPr>
          </a:lstStyle>
          <a:p>
            <a:pPr lvl="0"/>
            <a:r>
              <a:rPr lang="de-DE" sz="5400" b="1" dirty="0"/>
              <a:t>Versuchsstation Berg und Alplandwirtschaft: Themenfelder und Forschungsplan</a:t>
            </a:r>
            <a:br>
              <a:rPr lang="de-CH" sz="8800" b="1" dirty="0"/>
            </a:br>
            <a:endParaRPr lang="en-GB" noProof="0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04925" y="5594350"/>
            <a:ext cx="7429500" cy="511175"/>
          </a:xfrm>
        </p:spPr>
        <p:txBody>
          <a:bodyPr/>
          <a:lstStyle>
            <a:lvl1pPr marL="0" indent="0">
              <a:buFontTx/>
              <a:buNone/>
              <a:defRPr sz="2000" baseline="0"/>
            </a:lvl1pPr>
          </a:lstStyle>
          <a:p>
            <a:pPr lvl="0"/>
            <a:r>
              <a:rPr lang="de-DE" noProof="0" dirty="0"/>
              <a:t>25.04.2022</a:t>
            </a:r>
            <a:endParaRPr lang="en-GB" noProof="0" dirty="0"/>
          </a:p>
        </p:txBody>
      </p:sp>
      <p:pic>
        <p:nvPicPr>
          <p:cNvPr id="23589" name="Picture 37" descr="Logo_CMYK_p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387350"/>
            <a:ext cx="19970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5" name="Picture 43" descr="rotbalken_Agroscope_PPT_S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29845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32"/>
          <p:cNvSpPr txBox="1">
            <a:spLocks noChangeArrowheads="1"/>
          </p:cNvSpPr>
          <p:nvPr userDrawn="1"/>
        </p:nvSpPr>
        <p:spPr bwMode="auto">
          <a:xfrm>
            <a:off x="4561200" y="381600"/>
            <a:ext cx="3581400" cy="44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de-CH" sz="800" dirty="0"/>
              <a:t>Eidgenössisches Departement für Wirtschaft,</a:t>
            </a:r>
            <a:br>
              <a:rPr lang="de-CH" sz="800" dirty="0"/>
            </a:br>
            <a:r>
              <a:rPr lang="de-CH" sz="800" dirty="0"/>
              <a:t>Bildung und Forschung WBF  </a:t>
            </a:r>
          </a:p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de-CH" sz="800" b="1" dirty="0" err="1"/>
              <a:t>Agroscope</a:t>
            </a:r>
            <a:endParaRPr lang="de-CH" sz="800" b="1" dirty="0"/>
          </a:p>
        </p:txBody>
      </p:sp>
      <p:sp>
        <p:nvSpPr>
          <p:cNvPr id="8" name="Text Box 53"/>
          <p:cNvSpPr txBox="1">
            <a:spLocks noChangeArrowheads="1"/>
          </p:cNvSpPr>
          <p:nvPr userDrawn="1"/>
        </p:nvSpPr>
        <p:spPr bwMode="auto">
          <a:xfrm>
            <a:off x="1306800" y="6218238"/>
            <a:ext cx="4408200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900" dirty="0"/>
              <a:t>www.agroscope.ch I </a:t>
            </a:r>
            <a:r>
              <a:rPr lang="fr-FR" sz="900" dirty="0" err="1">
                <a:effectLst/>
              </a:rPr>
              <a:t>gutes</a:t>
            </a:r>
            <a:r>
              <a:rPr lang="fr-FR" sz="900" baseline="0" dirty="0">
                <a:effectLst/>
              </a:rPr>
              <a:t> Essen, </a:t>
            </a:r>
            <a:r>
              <a:rPr lang="fr-FR" sz="900" baseline="0" dirty="0" err="1">
                <a:effectLst/>
              </a:rPr>
              <a:t>gesunde</a:t>
            </a:r>
            <a:r>
              <a:rPr lang="fr-FR" sz="900" baseline="0" dirty="0">
                <a:effectLst/>
              </a:rPr>
              <a:t> </a:t>
            </a:r>
            <a:r>
              <a:rPr lang="fr-FR" sz="900" baseline="0" dirty="0" err="1">
                <a:effectLst/>
              </a:rPr>
              <a:t>Umwelt</a:t>
            </a:r>
            <a:endParaRPr lang="fr-FR" sz="900" dirty="0">
              <a:effectLst/>
            </a:endParaRPr>
          </a:p>
          <a:p>
            <a:pPr>
              <a:spcBef>
                <a:spcPct val="50000"/>
              </a:spcBef>
            </a:pPr>
            <a:endParaRPr lang="de-CH" sz="9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8837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91338" y="307975"/>
            <a:ext cx="1866900" cy="56864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285875" y="307975"/>
            <a:ext cx="5453063" cy="568642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094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7213" y="331250"/>
            <a:ext cx="7461250" cy="989013"/>
          </a:xfrm>
        </p:spPr>
        <p:txBody>
          <a:bodyPr/>
          <a:lstStyle>
            <a:lvl1pPr>
              <a:lnSpc>
                <a:spcPts val="3500"/>
              </a:lnSpc>
              <a:defRPr/>
            </a:lvl1pPr>
          </a:lstStyle>
          <a:p>
            <a:r>
              <a:rPr lang="de-DE" dirty="0"/>
              <a:t>Titelmasterformat durch Klicken bearbeiten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12725" y="1286463"/>
            <a:ext cx="7472363" cy="4545012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1999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95928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85875" y="1449388"/>
            <a:ext cx="3659188" cy="4545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97463" y="1449388"/>
            <a:ext cx="3660775" cy="4545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4844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578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08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98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89530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20754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533400" y="304800"/>
            <a:ext cx="510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CA"/>
          </a:p>
        </p:txBody>
      </p:sp>
      <p:sp>
        <p:nvSpPr>
          <p:cNvPr id="1051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1207213" y="334575"/>
            <a:ext cx="7461250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Der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einzeilig</a:t>
            </a:r>
            <a:r>
              <a:rPr lang="en-GB" dirty="0"/>
              <a:t>, maximal </a:t>
            </a:r>
            <a:r>
              <a:rPr lang="en-GB" dirty="0" err="1"/>
              <a:t>zweizeilig</a:t>
            </a:r>
            <a:r>
              <a:rPr lang="en-GB" dirty="0"/>
              <a:t> </a:t>
            </a:r>
            <a:r>
              <a:rPr lang="en-GB" dirty="0" err="1"/>
              <a:t>sein</a:t>
            </a:r>
            <a:endParaRPr lang="en-GB" dirty="0"/>
          </a:p>
        </p:txBody>
      </p:sp>
      <p:sp>
        <p:nvSpPr>
          <p:cNvPr id="1052" name="Rectangle 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2725" y="1449388"/>
            <a:ext cx="7472363" cy="454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die </a:t>
            </a:r>
            <a:r>
              <a:rPr lang="en-GB" dirty="0" err="1"/>
              <a:t>Formate</a:t>
            </a:r>
            <a:r>
              <a:rPr lang="en-GB" dirty="0"/>
              <a:t> des </a:t>
            </a:r>
            <a:r>
              <a:rPr lang="en-GB" dirty="0" err="1"/>
              <a:t>Vorlagentextes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pic>
        <p:nvPicPr>
          <p:cNvPr id="1063" name="Picture 39" descr="Logo_col_wappe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90525"/>
            <a:ext cx="266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" name="Line 40"/>
          <p:cNvSpPr>
            <a:spLocks noChangeShapeType="1"/>
          </p:cNvSpPr>
          <p:nvPr/>
        </p:nvSpPr>
        <p:spPr bwMode="auto">
          <a:xfrm flipH="1">
            <a:off x="1239325" y="6048375"/>
            <a:ext cx="7496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H"/>
          </a:p>
        </p:txBody>
      </p:sp>
      <p:pic>
        <p:nvPicPr>
          <p:cNvPr id="1071" name="Picture 47" descr="rotbalken_Agroscope_PPT_S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29845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 Box 49"/>
          <p:cNvSpPr txBox="1">
            <a:spLocks noChangeArrowheads="1"/>
          </p:cNvSpPr>
          <p:nvPr/>
        </p:nvSpPr>
        <p:spPr bwMode="auto">
          <a:xfrm>
            <a:off x="6438900" y="6127750"/>
            <a:ext cx="22669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05000"/>
              </a:lnSpc>
              <a:spcBef>
                <a:spcPct val="50000"/>
              </a:spcBef>
            </a:pPr>
            <a:fld id="{46710109-66D9-4269-ADFB-6DC9820E2C14}" type="slidenum">
              <a:rPr lang="de-CH" sz="900"/>
              <a:pPr algn="r">
                <a:lnSpc>
                  <a:spcPct val="105000"/>
                </a:lnSpc>
                <a:spcBef>
                  <a:spcPct val="50000"/>
                </a:spcBef>
              </a:pPr>
              <a:t>‹Nr.›</a:t>
            </a:fld>
            <a:r>
              <a:rPr lang="de-CH" sz="900"/>
              <a:t> </a:t>
            </a:r>
          </a:p>
        </p:txBody>
      </p:sp>
      <p:sp>
        <p:nvSpPr>
          <p:cNvPr id="1076" name="Text Box 52"/>
          <p:cNvSpPr txBox="1">
            <a:spLocks noChangeArrowheads="1"/>
          </p:cNvSpPr>
          <p:nvPr/>
        </p:nvSpPr>
        <p:spPr bwMode="auto">
          <a:xfrm>
            <a:off x="1137725" y="6086475"/>
            <a:ext cx="332454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900" b="0" dirty="0"/>
              <a:t>Versuchsstation Alp und Berglandwirtschaft</a:t>
            </a:r>
            <a:r>
              <a:rPr lang="de-CH" sz="900" b="0" baseline="0" dirty="0"/>
              <a:t> </a:t>
            </a:r>
            <a:endParaRPr lang="de-CH" sz="900" b="0" dirty="0"/>
          </a:p>
        </p:txBody>
      </p:sp>
      <p:sp>
        <p:nvSpPr>
          <p:cNvPr id="1077" name="Text Box 53"/>
          <p:cNvSpPr txBox="1">
            <a:spLocks noChangeArrowheads="1"/>
          </p:cNvSpPr>
          <p:nvPr/>
        </p:nvSpPr>
        <p:spPr bwMode="auto">
          <a:xfrm>
            <a:off x="1139463" y="6234863"/>
            <a:ext cx="329663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CH" sz="900" dirty="0"/>
              <a:t>Maximilian Meyer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177800" indent="-1778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2pPr>
      <a:lvl3pPr marL="534988" indent="-176213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3pPr>
      <a:lvl4pPr marL="714375" indent="-177800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4pPr>
      <a:lvl5pPr marL="900113" indent="-1841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5pPr>
      <a:lvl6pPr marL="1357313" indent="-1841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6pPr>
      <a:lvl7pPr marL="1814513" indent="-1841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7pPr>
      <a:lvl8pPr marL="2271713" indent="-1841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8pPr>
      <a:lvl9pPr marL="2728913" indent="-18415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4" b="11113"/>
          <a:stretch/>
        </p:blipFill>
        <p:spPr>
          <a:xfrm>
            <a:off x="307127" y="982075"/>
            <a:ext cx="8836873" cy="50929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215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1191885" y="6472321"/>
            <a:ext cx="7429500" cy="337438"/>
          </a:xfrm>
        </p:spPr>
        <p:txBody>
          <a:bodyPr/>
          <a:lstStyle/>
          <a:p>
            <a:endParaRPr lang="fr-CH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1296988" y="1076229"/>
            <a:ext cx="7429500" cy="551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lnSpc>
                <a:spcPct val="90000"/>
              </a:lnSpc>
            </a:pPr>
            <a:r>
              <a:rPr lang="de-DE" b="1" dirty="0">
                <a:solidFill>
                  <a:schemeClr val="bg1">
                    <a:lumMod val="95000"/>
                  </a:schemeClr>
                </a:solidFill>
              </a:rPr>
              <a:t>Versuchsstation Alp und </a:t>
            </a:r>
          </a:p>
          <a:p>
            <a:pPr eaLnBrk="1" hangingPunct="1">
              <a:lnSpc>
                <a:spcPct val="90000"/>
              </a:lnSpc>
            </a:pPr>
            <a:r>
              <a:rPr lang="de-DE" b="1" dirty="0">
                <a:solidFill>
                  <a:schemeClr val="bg1">
                    <a:lumMod val="95000"/>
                  </a:schemeClr>
                </a:solidFill>
              </a:rPr>
              <a:t>Berglandwirtschaft</a:t>
            </a:r>
          </a:p>
          <a:p>
            <a:pPr eaLnBrk="1" hangingPunct="1">
              <a:lnSpc>
                <a:spcPct val="90000"/>
              </a:lnSpc>
            </a:pPr>
            <a:endParaRPr lang="de-DE" i="1" dirty="0"/>
          </a:p>
        </p:txBody>
      </p:sp>
      <p:sp>
        <p:nvSpPr>
          <p:cNvPr id="3" name="Rechteck 2"/>
          <p:cNvSpPr/>
          <p:nvPr/>
        </p:nvSpPr>
        <p:spPr>
          <a:xfrm>
            <a:off x="4906635" y="3623001"/>
            <a:ext cx="4135268" cy="197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hangingPunct="1">
              <a:lnSpc>
                <a:spcPct val="90000"/>
              </a:lnSpc>
            </a:pPr>
            <a:r>
              <a:rPr lang="de-CH" sz="2000" b="1" dirty="0">
                <a:solidFill>
                  <a:schemeClr val="bg1">
                    <a:lumMod val="95000"/>
                  </a:schemeClr>
                </a:solidFill>
              </a:rPr>
              <a:t>2. Treffen 2023</a:t>
            </a:r>
          </a:p>
          <a:p>
            <a:pPr algn="r" eaLnBrk="1" hangingPunct="1">
              <a:lnSpc>
                <a:spcPct val="90000"/>
              </a:lnSpc>
            </a:pPr>
            <a:r>
              <a:rPr lang="de-CH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r" eaLnBrk="1" hangingPunct="1">
              <a:lnSpc>
                <a:spcPct val="90000"/>
              </a:lnSpc>
            </a:pPr>
            <a:r>
              <a:rPr lang="de-CH" sz="2000" b="1" dirty="0">
                <a:solidFill>
                  <a:schemeClr val="bg1">
                    <a:lumMod val="95000"/>
                  </a:schemeClr>
                </a:solidFill>
              </a:rPr>
              <a:t>Projekt «Ökonomik nachhaltigen Alpmanagements" , VSABLW </a:t>
            </a:r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r" eaLnBrk="1" hangingPunct="1">
              <a:lnSpc>
                <a:spcPct val="90000"/>
              </a:lnSpc>
            </a:pPr>
            <a:r>
              <a:rPr lang="de-DE" sz="2000" b="1" dirty="0">
                <a:solidFill>
                  <a:schemeClr val="bg1">
                    <a:lumMod val="95000"/>
                  </a:schemeClr>
                </a:solidFill>
              </a:rPr>
              <a:t>19.10.2023</a:t>
            </a:r>
          </a:p>
          <a:p>
            <a:pPr algn="r" eaLnBrk="1" hangingPunct="1">
              <a:lnSpc>
                <a:spcPct val="90000"/>
              </a:lnSpc>
            </a:pPr>
            <a:endParaRPr lang="de-CH" sz="1600" dirty="0">
              <a:solidFill>
                <a:schemeClr val="bg1">
                  <a:lumMod val="95000"/>
                </a:schemeClr>
              </a:solidFill>
            </a:endParaRPr>
          </a:p>
          <a:p>
            <a:pPr algn="r" eaLnBrk="1" hangingPunct="1">
              <a:lnSpc>
                <a:spcPct val="90000"/>
              </a:lnSpc>
            </a:pPr>
            <a:endParaRPr lang="de-DE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D1239-5ED0-49B2-8D84-FEA860FC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Artikel</a:t>
            </a:r>
            <a:r>
              <a:rPr lang="en-US" sz="3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zum</a:t>
            </a:r>
            <a:r>
              <a:rPr lang="en-US" sz="3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de-CH" dirty="0"/>
              <a:t>Effekt von Direktzahlungen auf Verbuschung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DD40DA-BA76-495D-82A1-74A8300FA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Analyse</a:t>
            </a:r>
            <a:r>
              <a:rPr lang="en-US" sz="1800" b="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Einflusses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von 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Direktzahlungen</a:t>
            </a: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auf Verbuschung</a:t>
            </a:r>
            <a:endParaRPr lang="en-US" sz="1800" b="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Wissenschaftlicher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Artikel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bei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American Journal of Agricultural Economics </a:t>
            </a:r>
            <a:r>
              <a:rPr lang="en-US" sz="1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unter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Begutachtung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de-CH" sz="24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9C1391-89E0-49DE-9255-14BBAA0BDA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8" b="13994"/>
          <a:stretch/>
        </p:blipFill>
        <p:spPr>
          <a:xfrm>
            <a:off x="362214" y="2544584"/>
            <a:ext cx="4209786" cy="29958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0F8328-F642-47D5-B556-F7D9FE0BEB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4"/>
          <a:stretch/>
        </p:blipFill>
        <p:spPr>
          <a:xfrm>
            <a:off x="4673333" y="2544584"/>
            <a:ext cx="4337317" cy="29958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C029B9-61AE-4DDA-B998-C14F66BD64AD}"/>
              </a:ext>
            </a:extLst>
          </p:cNvPr>
          <p:cNvSpPr txBox="1"/>
          <p:nvPr/>
        </p:nvSpPr>
        <p:spPr>
          <a:xfrm>
            <a:off x="2079753" y="5540452"/>
            <a:ext cx="77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800" dirty="0"/>
              <a:t>2022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902F8E9-02EE-4D59-A489-37A740A98EE4}"/>
              </a:ext>
            </a:extLst>
          </p:cNvPr>
          <p:cNvSpPr txBox="1"/>
          <p:nvPr/>
        </p:nvSpPr>
        <p:spPr>
          <a:xfrm>
            <a:off x="6454637" y="5540452"/>
            <a:ext cx="77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800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5046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47944-08C0-4D73-9323-9B00FB62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Strategien zur Mensch-Wolf-Koexistenz </a:t>
            </a:r>
            <a:br>
              <a:rPr lang="de-CH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C7B730-413B-4CBB-A19F-39123E7FC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Übersichtspapier zu (Politik) Massnahmen für Mensch-Wolf Koexistenz.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de-CH" dirty="0"/>
              <a:t>7 identifizierte Strategien:</a:t>
            </a:r>
          </a:p>
          <a:p>
            <a:pPr marL="0" indent="0" algn="just">
              <a:spcBef>
                <a:spcPts val="300"/>
              </a:spcBef>
              <a:spcAft>
                <a:spcPts val="0"/>
              </a:spcAft>
              <a:buNone/>
            </a:pP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Domäne 1: Ökosystem and Wolf Management</a:t>
            </a:r>
          </a:p>
          <a:p>
            <a:pPr marL="342900" lvl="0" indent="-342900" algn="just">
              <a:spcBef>
                <a:spcPts val="3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Lebensraum- &amp; </a:t>
            </a:r>
            <a:r>
              <a:rPr lang="de-CH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Bestandesmanagement</a:t>
            </a:r>
            <a:endParaRPr lang="de-CH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Forschung &amp; Kooperation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Domäne 2</a:t>
            </a:r>
            <a:r>
              <a:rPr lang="en-GB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Konfliktmanagement &amp; Mediation</a:t>
            </a:r>
          </a:p>
          <a:p>
            <a:pPr marL="361950" lvl="0" indent="-361950" algn="just">
              <a:spcBef>
                <a:spcPts val="300"/>
              </a:spcBef>
              <a:spcAft>
                <a:spcPts val="0"/>
              </a:spcAft>
              <a:buFont typeface="+mj-lt"/>
              <a:buAutoNum type="arabicPeriod" startAt="3"/>
              <a:tabLst>
                <a:tab pos="361950" algn="l"/>
              </a:tabLst>
            </a:pP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Schutzstatus Wolf</a:t>
            </a:r>
          </a:p>
          <a:p>
            <a:pPr marL="342900" lvl="0" indent="-342900" algn="just">
              <a:spcBef>
                <a:spcPts val="300"/>
              </a:spcBef>
              <a:spcAft>
                <a:spcPts val="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Finanzielle Instrumente &amp; Anreize </a:t>
            </a:r>
          </a:p>
          <a:p>
            <a:pPr marL="342900" lvl="0" indent="-342900" algn="just">
              <a:spcBef>
                <a:spcPts val="300"/>
              </a:spcBef>
              <a:spcAft>
                <a:spcPts val="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Politik &amp; Richtlinien</a:t>
            </a:r>
          </a:p>
          <a:p>
            <a:pPr marL="0" indent="0" algn="just">
              <a:spcBef>
                <a:spcPts val="300"/>
              </a:spcBef>
              <a:spcAft>
                <a:spcPts val="0"/>
              </a:spcAft>
              <a:buNone/>
            </a:pP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Domäne 3: Einbindung und Engagement von Gemeinschaft </a:t>
            </a:r>
          </a:p>
          <a:p>
            <a:pPr marL="361950" indent="-361950" algn="just">
              <a:spcBef>
                <a:spcPts val="30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Bildung und Sensibilisierung </a:t>
            </a:r>
            <a:r>
              <a:rPr lang="de-CH" dirty="0"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  <a:p>
            <a:pPr marL="361950" indent="-361950" algn="just">
              <a:spcBef>
                <a:spcPts val="30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Co-management, </a:t>
            </a:r>
            <a:r>
              <a:rPr lang="de-CH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Collaboration</a:t>
            </a:r>
            <a:r>
              <a:rPr lang="de-CH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&amp; Community Engagement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  <a:tabLst>
                <a:tab pos="457200" algn="l"/>
              </a:tabLst>
            </a:pPr>
            <a:endParaRPr lang="de-CH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0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5222C4-3845-4353-A90A-B7586BFD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213" y="331250"/>
            <a:ext cx="7603412" cy="9890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CH" dirty="0"/>
              <a:t>Forschungsprojekt </a:t>
            </a:r>
            <a:r>
              <a:rPr lang="de-CH" dirty="0" err="1"/>
              <a:t>Peamaps</a:t>
            </a:r>
            <a:endParaRPr lang="de-CH" sz="2100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657BDF-E2A4-439E-A8BB-7A9B5CD13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213" y="1156494"/>
            <a:ext cx="7472363" cy="4545012"/>
          </a:xfrm>
        </p:spPr>
        <p:txBody>
          <a:bodyPr/>
          <a:lstStyle/>
          <a:p>
            <a:r>
              <a:rPr lang="de-CH" sz="2000" b="0" dirty="0"/>
              <a:t>Wissenschaftliche Begleitung von FG Bergfutterbau Agroscope, Caren Pauler &amp; Manuel Schneider: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romoting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cological and economic sustainability and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nimal welfare by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tching cattle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roductivity and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 properties in mountain rangelands</a:t>
            </a:r>
            <a:endParaRPr lang="en-US" sz="2000" dirty="0"/>
          </a:p>
          <a:p>
            <a:r>
              <a:rPr lang="en-US" sz="2000" dirty="0" err="1"/>
              <a:t>Hintergrund</a:t>
            </a:r>
            <a:r>
              <a:rPr lang="en-US" sz="2000" dirty="0"/>
              <a:t>: </a:t>
            </a:r>
          </a:p>
          <a:p>
            <a:pPr lvl="1"/>
            <a:r>
              <a:rPr lang="de-CH" sz="2000" dirty="0"/>
              <a:t>Gesteigerte Milchleistung </a:t>
            </a:r>
            <a:r>
              <a:rPr lang="de-CH" sz="2000" dirty="0">
                <a:sym typeface="Wingdings" panose="05000000000000000000" pitchFamily="2" charset="2"/>
              </a:rPr>
              <a:t> Kühe brauchen mehr &amp; qualitativ hochwertiges Futter</a:t>
            </a:r>
          </a:p>
          <a:p>
            <a:pPr lvl="1"/>
            <a:r>
              <a:rPr lang="de-CH" sz="2000" dirty="0">
                <a:sym typeface="Wingdings" panose="05000000000000000000" pitchFamily="2" charset="2"/>
              </a:rPr>
              <a:t>Futter auf Alpweiden oft von geringerer Qualität &amp; schwerer zu erreichen (steile Weiden</a:t>
            </a:r>
          </a:p>
          <a:p>
            <a:pPr marL="358775" lvl="2" indent="0">
              <a:buNone/>
            </a:pPr>
            <a:r>
              <a:rPr lang="de-CH" sz="2000" dirty="0">
                <a:sym typeface="Wingdings" panose="05000000000000000000" pitchFamily="2" charset="2"/>
              </a:rPr>
              <a:t>Übernutzung auf flacheren Weiden in Hütten-Nähe </a:t>
            </a:r>
          </a:p>
          <a:p>
            <a:pPr marL="358775" lvl="2" indent="0">
              <a:buNone/>
            </a:pPr>
            <a:r>
              <a:rPr lang="de-CH" sz="2000" dirty="0">
                <a:sym typeface="Wingdings" panose="05000000000000000000" pitchFamily="2" charset="2"/>
              </a:rPr>
              <a:t>Unternutzung (Verbuschung) marginaler Flächen </a:t>
            </a:r>
          </a:p>
          <a:p>
            <a:r>
              <a:rPr lang="de-CH" sz="2000" dirty="0"/>
              <a:t>Forschungsfrage: Wie beeinflusst unterschiedliche Produktivität von Milchkühen und deren Nutzung von Weideland die wirtschaftliche Nachhaltigkeit von Alpbetriebe? (WP5)</a:t>
            </a:r>
            <a:endParaRPr lang="de-CH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0771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C67C3-E6FF-46BC-905C-D1176D20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Forschungsprojekt Alppersonal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567C7-E302-4021-A01B-00AB2B9B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BFH HAFL Projekt «Motiviertes und treues Alppersonal – Rahmenbedingungen für einen aussergewöhnlichen Arbeitsort» </a:t>
            </a:r>
          </a:p>
          <a:p>
            <a:pPr marL="0" indent="0">
              <a:buNone/>
            </a:pPr>
            <a:endParaRPr lang="de-CH" sz="1500" dirty="0"/>
          </a:p>
          <a:p>
            <a:pPr marL="0" indent="0">
              <a:buNone/>
            </a:pPr>
            <a:r>
              <a:rPr lang="de-CH" sz="1500" dirty="0"/>
              <a:t>Forschungsfrage 1: Welches sind die Hindernisse und Herausforderungen für Älpler*innen, um mehre-</a:t>
            </a:r>
            <a:r>
              <a:rPr lang="de-CH" sz="1500" dirty="0" err="1"/>
              <a:t>re</a:t>
            </a:r>
            <a:r>
              <a:rPr lang="de-CH" sz="1500" dirty="0"/>
              <a:t> Alpsaisons zu verbringen? </a:t>
            </a:r>
          </a:p>
          <a:p>
            <a:pPr marL="0" indent="0">
              <a:buNone/>
            </a:pPr>
            <a:r>
              <a:rPr lang="de-CH" sz="1500" dirty="0"/>
              <a:t>Forschungsfrage 2: Welche Faktoren beeinflussen die Loyalität des Alppersonals zu einer spezifischen Alp (u.a. Alpinfrastruktur)? </a:t>
            </a:r>
          </a:p>
          <a:p>
            <a:endParaRPr lang="de-CH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65749D-0F01-465E-B44A-76B611319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06" y="3558969"/>
            <a:ext cx="8115463" cy="17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04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46E20-664E-4733-BB1A-2BC19627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Varia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230814-BDC1-49A4-A5D3-052850F41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213" y="825756"/>
            <a:ext cx="4241087" cy="2012568"/>
          </a:xfrm>
        </p:spPr>
        <p:txBody>
          <a:bodyPr/>
          <a:lstStyle/>
          <a:p>
            <a:r>
              <a:rPr lang="de-CH" dirty="0"/>
              <a:t>Austausch mit </a:t>
            </a:r>
            <a:r>
              <a:rPr lang="de-CH" dirty="0" err="1"/>
              <a:t>Agridea</a:t>
            </a:r>
            <a:r>
              <a:rPr lang="de-CH" dirty="0"/>
              <a:t> zu </a:t>
            </a:r>
            <a:r>
              <a:rPr lang="de-CH" i="1" dirty="0"/>
              <a:t>Wissensportal Alpwirtschaft </a:t>
            </a:r>
            <a:r>
              <a:rPr lang="de-CH" dirty="0"/>
              <a:t>(Juni 2023)</a:t>
            </a:r>
          </a:p>
          <a:p>
            <a:r>
              <a:rPr lang="de-CH" dirty="0"/>
              <a:t>Vorstellung der Alptypologie bei Agrarökonomie Tagung Agroscope (Juni 2023) und ÖGA Tagung (Sept. 2023)</a:t>
            </a:r>
          </a:p>
          <a:p>
            <a:endParaRPr lang="de-CH" i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5D44B2-659E-4ADF-902D-C91115945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219075"/>
            <a:ext cx="3389541" cy="2757488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C3BD6D8-4464-4E82-A09B-CFD42D5ABE6D}"/>
              </a:ext>
            </a:extLst>
          </p:cNvPr>
          <p:cNvSpPr txBox="1">
            <a:spLocks/>
          </p:cNvSpPr>
          <p:nvPr/>
        </p:nvSpPr>
        <p:spPr bwMode="auto">
          <a:xfrm>
            <a:off x="3150703" y="3527169"/>
            <a:ext cx="5763338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2pPr>
            <a:lvl3pPr marL="53498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3pPr>
            <a:lvl4pPr marL="714375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4pPr>
            <a:lvl5pPr marL="9001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5pPr>
            <a:lvl6pPr marL="13573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18145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2717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27289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CH" dirty="0"/>
              <a:t>Vorstellung der Versuchsstation bei SGA </a:t>
            </a:r>
            <a:r>
              <a:rPr lang="de-CH" i="1" dirty="0" err="1"/>
              <a:t>AgroEconet</a:t>
            </a:r>
            <a:r>
              <a:rPr lang="de-CH" i="1" dirty="0"/>
              <a:t> () </a:t>
            </a:r>
            <a:r>
              <a:rPr lang="de-CH" dirty="0"/>
              <a:t>19.11.2023</a:t>
            </a:r>
          </a:p>
          <a:p>
            <a:r>
              <a:rPr lang="de-CH" dirty="0"/>
              <a:t>Vorstellung der Studie vom Effekt von Direktzahlungen auf Verbuschung bei AGS </a:t>
            </a:r>
            <a:r>
              <a:rPr lang="de-CH" dirty="0" err="1"/>
              <a:t>EarthObservation</a:t>
            </a:r>
            <a:r>
              <a:rPr lang="de-CH" dirty="0"/>
              <a:t> Workshop 30.10.2023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D5DEB9-BC39-40C1-857E-57B5979997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13" y="3527169"/>
            <a:ext cx="1745537" cy="174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2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9" y="11264"/>
            <a:ext cx="8797446" cy="6846613"/>
          </a:xfrm>
          <a:prstGeom prst="rect">
            <a:avLst/>
          </a:prstGeom>
        </p:spPr>
      </p:pic>
      <p:sp>
        <p:nvSpPr>
          <p:cNvPr id="55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183271" y="2472553"/>
            <a:ext cx="5221723" cy="2067910"/>
          </a:xfrm>
        </p:spPr>
        <p:txBody>
          <a:bodyPr/>
          <a:lstStyle/>
          <a:p>
            <a:pPr marL="0" indent="0" algn="ctr">
              <a:buNone/>
            </a:pPr>
            <a:r>
              <a:rPr lang="de-CH" sz="2400" b="1" dirty="0"/>
              <a:t>Danke für Ihre Aufmerksamkeit</a:t>
            </a:r>
          </a:p>
          <a:p>
            <a:pPr marL="0" indent="0" algn="ctr">
              <a:buNone/>
            </a:pPr>
            <a:br>
              <a:rPr lang="de-CH" sz="1600" b="1" dirty="0">
                <a:solidFill>
                  <a:srgbClr val="A01E32"/>
                </a:solidFill>
              </a:rPr>
            </a:br>
            <a:r>
              <a:rPr lang="de-CH" sz="1600" b="1" dirty="0"/>
              <a:t>Maximilian Meyer</a:t>
            </a:r>
            <a:br>
              <a:rPr lang="de-CH" sz="1600" b="1" dirty="0"/>
            </a:br>
            <a:r>
              <a:rPr lang="de-CH" sz="1050" b="1" dirty="0"/>
              <a:t>maximilian.meyer@agroscope.admin.ch</a:t>
            </a:r>
          </a:p>
          <a:p>
            <a:pPr marL="0" indent="0" algn="ctr">
              <a:buNone/>
            </a:pPr>
            <a:endParaRPr lang="de-CH" sz="1600" b="1" dirty="0">
              <a:solidFill>
                <a:srgbClr val="A01E32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de-CH" sz="1600" b="1" dirty="0">
                <a:solidFill>
                  <a:srgbClr val="A01E32"/>
                </a:solidFill>
              </a:rPr>
              <a:t>Agroscope</a:t>
            </a:r>
            <a:r>
              <a:rPr lang="de-CH" sz="1600" b="1" dirty="0">
                <a:solidFill>
                  <a:srgbClr val="C00000"/>
                </a:solidFill>
              </a:rPr>
              <a:t>   </a:t>
            </a: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gutes Essen, gesunde Umwelt</a:t>
            </a:r>
          </a:p>
          <a:p>
            <a:pPr marL="0" indent="0" algn="ctr">
              <a:lnSpc>
                <a:spcPts val="1900"/>
              </a:lnSpc>
              <a:buNone/>
            </a:pPr>
            <a:r>
              <a:rPr lang="de-CH" sz="1600" dirty="0">
                <a:solidFill>
                  <a:schemeClr val="bg1">
                    <a:lumMod val="50000"/>
                  </a:schemeClr>
                </a:solidFill>
              </a:rPr>
              <a:t>www.agroscope.admin.ch</a:t>
            </a:r>
            <a:br>
              <a:rPr lang="de-CH" sz="1600" b="1" dirty="0">
                <a:solidFill>
                  <a:srgbClr val="C00000"/>
                </a:solidFill>
              </a:rPr>
            </a:br>
            <a:endParaRPr lang="de-CH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F2ED08-2AB0-44B4-88A3-46FF23F96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4891088"/>
            <a:ext cx="1805480" cy="180548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9C0D5A7-6756-44B1-AC32-6A2E29ABE73E}"/>
              </a:ext>
            </a:extLst>
          </p:cNvPr>
          <p:cNvSpPr/>
          <p:nvPr/>
        </p:nvSpPr>
        <p:spPr bwMode="auto">
          <a:xfrm>
            <a:off x="3867150" y="4648200"/>
            <a:ext cx="1809750" cy="2571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B245A2-21AA-4746-87D6-A91E0892052D}"/>
              </a:ext>
            </a:extLst>
          </p:cNvPr>
          <p:cNvSpPr/>
          <p:nvPr/>
        </p:nvSpPr>
        <p:spPr bwMode="auto">
          <a:xfrm>
            <a:off x="3867150" y="6682281"/>
            <a:ext cx="1809750" cy="1757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7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CA827-5BC0-4C9D-8834-1094CF8B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314248-936D-4424-9066-DA9C04B7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CH" dirty="0"/>
              <a:t>Alptypologie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Vollkostenrechnung zur Alptypologie</a:t>
            </a:r>
            <a:endParaRPr lang="de-CH" i="1" dirty="0"/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Neue Technologien: </a:t>
            </a:r>
          </a:p>
          <a:p>
            <a:pPr marL="636588" lvl="1" indent="-457200">
              <a:buFont typeface="+mj-lt"/>
              <a:buAutoNum type="arabicPeriod"/>
            </a:pPr>
            <a:r>
              <a:rPr lang="de-CH" dirty="0"/>
              <a:t>Drohnen. Besuch </a:t>
            </a:r>
            <a:r>
              <a:rPr lang="de-CH" dirty="0" err="1"/>
              <a:t>Maiental</a:t>
            </a:r>
            <a:r>
              <a:rPr lang="de-CH" dirty="0"/>
              <a:t>, Übersicht Alpen (Juni 2023)</a:t>
            </a:r>
          </a:p>
          <a:p>
            <a:pPr marL="636588" lvl="1" indent="-457200">
              <a:buFont typeface="+mj-lt"/>
              <a:buAutoNum type="arabicPeriod"/>
            </a:pPr>
            <a:r>
              <a:rPr lang="de-CH" dirty="0"/>
              <a:t>Virtueller Zaun. Besuch Agroscope Versuch (Juni 2023)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Verbuschung &amp; Direktzahlungen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Massnahmen für Mensch-Wolf-Koexistenz 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Projekt </a:t>
            </a:r>
            <a:r>
              <a:rPr lang="de-CH" i="1" dirty="0"/>
              <a:t>Alppersonal 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SNF Projekt </a:t>
            </a:r>
            <a:r>
              <a:rPr lang="de-CH" i="1" dirty="0" err="1"/>
              <a:t>Peamaps</a:t>
            </a:r>
            <a:r>
              <a:rPr lang="de-CH" i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Varia</a:t>
            </a:r>
          </a:p>
        </p:txBody>
      </p:sp>
    </p:spTree>
    <p:extLst>
      <p:ext uri="{BB962C8B-B14F-4D97-AF65-F5344CB8AC3E}">
        <p14:creationId xmlns:p14="http://schemas.microsoft.com/office/powerpoint/2010/main" val="3713524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400" dirty="0"/>
              <a:t>Betriebstypologie von Schweizer Alpbetrieben </a:t>
            </a:r>
            <a:br>
              <a:rPr lang="de-CH" sz="2400" dirty="0"/>
            </a:br>
            <a:endParaRPr lang="de-CH" sz="3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810F65-82CD-4DDC-BC87-52CBC9DD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925" y="1017301"/>
            <a:ext cx="7472363" cy="454501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Wissenschaftlicher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Artikel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bei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Mountain Research and Development </a:t>
            </a:r>
            <a:r>
              <a:rPr lang="en-US" sz="1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eingereicht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de-CH" sz="1800" b="1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Titel</a:t>
            </a:r>
            <a:r>
              <a:rPr lang="en-US" sz="1800" b="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800" b="0" i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“Understanding heterogeneity of Swiss alpine summer farms for tailored agricultural policies: a typology”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05CD5D-64BF-4C7A-B572-228B4D9248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2"/>
          <a:stretch/>
        </p:blipFill>
        <p:spPr>
          <a:xfrm>
            <a:off x="6500293" y="2476461"/>
            <a:ext cx="1941194" cy="12642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ECF3EEB7-07C5-42F9-9895-AD49A1E20C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1015" y="3910353"/>
            <a:ext cx="1950472" cy="130324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6A9CBA-107E-41C2-8896-E91786E219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0" b="19810"/>
          <a:stretch/>
        </p:blipFill>
        <p:spPr>
          <a:xfrm>
            <a:off x="4340002" y="2476461"/>
            <a:ext cx="1999003" cy="1257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A5D2C58-0147-4E07-94B1-0C95D4862C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03" y="3910353"/>
            <a:ext cx="1999002" cy="13035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1D0C6D6-2DB9-420F-998B-FE9D9D95E781}"/>
              </a:ext>
            </a:extLst>
          </p:cNvPr>
          <p:cNvSpPr txBox="1">
            <a:spLocks/>
          </p:cNvSpPr>
          <p:nvPr/>
        </p:nvSpPr>
        <p:spPr bwMode="auto">
          <a:xfrm>
            <a:off x="1288925" y="2800311"/>
            <a:ext cx="2969365" cy="268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2pPr>
            <a:lvl3pPr marL="53498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3pPr>
            <a:lvl4pPr marL="714375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4pPr>
            <a:lvl5pPr marL="9001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5pPr>
            <a:lvl6pPr marL="13573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18145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2717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27289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CH" sz="1800" kern="0" dirty="0">
                <a:ea typeface="Times New Roman" panose="02020603050405020304" pitchFamily="18" charset="0"/>
                <a:cs typeface="Arial" panose="020B0604020202020204" pitchFamily="34" charset="0"/>
              </a:rPr>
              <a:t>Next </a:t>
            </a:r>
            <a:r>
              <a:rPr lang="de-CH" sz="1800" kern="0" dirty="0" err="1">
                <a:ea typeface="Times New Roman" panose="02020603050405020304" pitchFamily="18" charset="0"/>
                <a:cs typeface="Arial" panose="020B0604020202020204" pitchFamily="34" charset="0"/>
              </a:rPr>
              <a:t>step</a:t>
            </a:r>
            <a:r>
              <a:rPr lang="de-CH" sz="1800" kern="0" dirty="0">
                <a:ea typeface="Times New Roman" panose="02020603050405020304" pitchFamily="18" charset="0"/>
                <a:cs typeface="Arial" panose="020B0604020202020204" pitchFamily="34" charset="0"/>
              </a:rPr>
              <a:t> 2024: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CH" sz="1800" kern="0" dirty="0"/>
              <a:t>Experten Interviews zu möglichen Lösungsvorschlägen &amp; politischen Unterstützungsmassnahmen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CH" sz="1800" kern="0" dirty="0"/>
          </a:p>
        </p:txBody>
      </p:sp>
    </p:spTree>
    <p:extLst>
      <p:ext uri="{BB962C8B-B14F-4D97-AF65-F5344CB8AC3E}">
        <p14:creationId xmlns:p14="http://schemas.microsoft.com/office/powerpoint/2010/main" val="419072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F39F047-299C-4C33-90A7-6092B8FD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Alprechnung</a:t>
            </a:r>
            <a:br>
              <a:rPr lang="de-CH" i="1" dirty="0"/>
            </a:br>
            <a:br>
              <a:rPr lang="de-CH" i="1" dirty="0"/>
            </a:br>
            <a:r>
              <a:rPr lang="de-CH" sz="2000" b="0" cap="none" dirty="0"/>
              <a:t>Michael Feller &amp; Thomas Blättler</a:t>
            </a:r>
            <a:endParaRPr lang="de-CH" b="0" cap="non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316DC1-8448-4D07-B845-7A45B6356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7AEC9F-9F23-44EC-BB64-572BE337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633" y="4406900"/>
            <a:ext cx="3345080" cy="9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9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200" dirty="0"/>
              <a:t>Nutzung von Drohnen auf der </a:t>
            </a:r>
            <a:r>
              <a:rPr lang="de-CH" sz="3200" dirty="0" err="1"/>
              <a:t>Schafalp</a:t>
            </a:r>
            <a:br>
              <a:rPr lang="de-CH" dirty="0"/>
            </a:br>
            <a:endParaRPr lang="de-CH" sz="24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D1FE865-680C-45D7-9427-67B7F1C0E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8172" y="1320263"/>
            <a:ext cx="6098474" cy="4573855"/>
          </a:xfrm>
        </p:spPr>
      </p:pic>
    </p:spTree>
    <p:extLst>
      <p:ext uri="{BB962C8B-B14F-4D97-AF65-F5344CB8AC3E}">
        <p14:creationId xmlns:p14="http://schemas.microsoft.com/office/powerpoint/2010/main" val="51310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9AFAE-8F16-4208-91AD-A48A9D41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Faktoren die die Drohnennutzung auf der Alp beeinflussen (GR)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BD21863-2F3D-4F95-8FB2-6766295F5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37" y="1285875"/>
            <a:ext cx="5243789" cy="4545013"/>
          </a:xfrm>
        </p:spPr>
      </p:pic>
    </p:spTree>
    <p:extLst>
      <p:ext uri="{BB962C8B-B14F-4D97-AF65-F5344CB8AC3E}">
        <p14:creationId xmlns:p14="http://schemas.microsoft.com/office/powerpoint/2010/main" val="288516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69C3B-DB9A-4466-9064-CCC141A4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CH" sz="2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13 Pioniere in GR: Themen von Leitfadeninterviews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E4D290-B948-4CEC-BFA5-B79259127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726" y="1286463"/>
            <a:ext cx="3132938" cy="4545012"/>
          </a:xfrm>
        </p:spPr>
        <p:txBody>
          <a:bodyPr/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de-CH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Kompetenzen</a:t>
            </a: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de-CH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Einstellungen</a:t>
            </a:r>
          </a:p>
          <a:p>
            <a:pPr marL="342900" lvl="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de-CH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Risks</a:t>
            </a:r>
            <a:r>
              <a:rPr lang="de-CH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&amp; Benefits: 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+mj-lt"/>
              <a:buAutoNum type="alphaLcPeriod"/>
            </a:pPr>
            <a:r>
              <a:rPr lang="de-CH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Was ist der Nutzen?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+mj-lt"/>
              <a:buAutoNum type="romanLcPeriod"/>
            </a:pPr>
            <a:r>
              <a:rPr lang="de-CH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Einsatzbereiche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+mj-lt"/>
              <a:buAutoNum type="romanLcPeriod"/>
            </a:pPr>
            <a:r>
              <a:rPr lang="de-CH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Gespür für die Arbeitszeit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+mj-lt"/>
              <a:buAutoNum type="romanLcPeriod"/>
            </a:pPr>
            <a:r>
              <a:rPr lang="de-CH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Häufigkeit der Nutzung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4"/>
            </a:pPr>
            <a:r>
              <a:rPr lang="de-CH" sz="1800" kern="0" dirty="0">
                <a:latin typeface="Arial" panose="020B0604020202020204" pitchFamily="34" charset="0"/>
                <a:ea typeface="Calibri" panose="020F0502020204030204" pitchFamily="34" charset="0"/>
              </a:rPr>
              <a:t>Rahmenbedingungen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+mj-lt"/>
              <a:buAutoNum type="alphaLcPeriod"/>
            </a:pPr>
            <a:r>
              <a:rPr lang="de-CH" sz="1800" kern="0" dirty="0">
                <a:latin typeface="Arial" panose="020B0604020202020204" pitchFamily="34" charset="0"/>
                <a:ea typeface="Calibri" panose="020F0502020204030204" pitchFamily="34" charset="0"/>
              </a:rPr>
              <a:t>Infrastruktur: Handynetz, Internet, Strom, Zugang Alp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+mj-lt"/>
              <a:buAutoNum type="romanLcPeriod"/>
            </a:pPr>
            <a:endParaRPr lang="de-CH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de-CH" sz="36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C9D706E-577F-44AB-B6C1-FAB14179A486}"/>
              </a:ext>
            </a:extLst>
          </p:cNvPr>
          <p:cNvSpPr txBox="1">
            <a:spLocks/>
          </p:cNvSpPr>
          <p:nvPr/>
        </p:nvSpPr>
        <p:spPr bwMode="auto">
          <a:xfrm>
            <a:off x="4572000" y="1320263"/>
            <a:ext cx="3132938" cy="454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2pPr>
            <a:lvl3pPr marL="53498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3pPr>
            <a:lvl4pPr marL="714375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4pPr>
            <a:lvl5pPr marL="9001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5pPr>
            <a:lvl6pPr marL="13573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18145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2717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27289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+mj-lt"/>
              <a:buAutoNum type="alphaLcPeriod"/>
            </a:pPr>
            <a:r>
              <a:rPr lang="de-CH" sz="1800" kern="0" dirty="0">
                <a:latin typeface="Arial" panose="020B0604020202020204" pitchFamily="34" charset="0"/>
                <a:ea typeface="Calibri" panose="020F0502020204030204" pitchFamily="34" charset="0"/>
              </a:rPr>
              <a:t>Organisationsform, </a:t>
            </a:r>
            <a:r>
              <a:rPr lang="de-CH" sz="1800" kern="0" dirty="0" err="1">
                <a:latin typeface="Arial" panose="020B0604020202020204" pitchFamily="34" charset="0"/>
                <a:ea typeface="Calibri" panose="020F0502020204030204" pitchFamily="34" charset="0"/>
              </a:rPr>
              <a:t>Bestösser</a:t>
            </a:r>
            <a:r>
              <a:rPr lang="de-CH" sz="1800" kern="0" dirty="0">
                <a:latin typeface="Arial" panose="020B0604020202020204" pitchFamily="34" charset="0"/>
                <a:ea typeface="Calibri" panose="020F0502020204030204" pitchFamily="34" charset="0"/>
              </a:rPr>
              <a:t>, Heimbetriebe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+mj-lt"/>
              <a:buAutoNum type="alphaLcPeriod"/>
            </a:pPr>
            <a:r>
              <a:rPr lang="de-CH" sz="1800" kern="0" dirty="0">
                <a:latin typeface="Arial" panose="020B0604020202020204" pitchFamily="34" charset="0"/>
                <a:ea typeface="Calibri" panose="020F0502020204030204" pitchFamily="34" charset="0"/>
              </a:rPr>
              <a:t>Gesetzgebung: Drohnen Führerschein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+mj-lt"/>
              <a:buAutoNum type="alphaLcPeriod"/>
            </a:pPr>
            <a:r>
              <a:rPr lang="de-CH" sz="1800" kern="0" dirty="0">
                <a:latin typeface="Arial" panose="020B0604020202020204" pitchFamily="34" charset="0"/>
                <a:ea typeface="Calibri" panose="020F0502020204030204" pitchFamily="34" charset="0"/>
              </a:rPr>
              <a:t>Support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4"/>
            </a:pPr>
            <a:r>
              <a:rPr lang="de-CH" sz="1800" kern="0" dirty="0">
                <a:latin typeface="Arial" panose="020B0604020202020204" pitchFamily="34" charset="0"/>
                <a:ea typeface="Calibri" panose="020F0502020204030204" pitchFamily="34" charset="0"/>
              </a:rPr>
              <a:t>Adaptionsstadium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4"/>
            </a:pPr>
            <a:r>
              <a:rPr lang="de-CH" sz="1800" kern="0" dirty="0">
                <a:latin typeface="Arial" panose="020B0604020202020204" pitchFamily="34" charset="0"/>
                <a:ea typeface="Calibri" panose="020F0502020204030204" pitchFamily="34" charset="0"/>
              </a:rPr>
              <a:t>Stakeholder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4"/>
            </a:pPr>
            <a:r>
              <a:rPr lang="de-CH" sz="1800" kern="0" dirty="0">
                <a:latin typeface="Arial" panose="020B0604020202020204" pitchFamily="34" charset="0"/>
                <a:ea typeface="Calibri" panose="020F0502020204030204" pitchFamily="34" charset="0"/>
              </a:rPr>
              <a:t>Blick in die Zukunft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4"/>
            </a:pPr>
            <a:endParaRPr lang="de-CH" sz="1800" kern="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CH" sz="1800" kern="0" dirty="0">
                <a:latin typeface="Arial" panose="020B0604020202020204" pitchFamily="34" charset="0"/>
                <a:ea typeface="Calibri" panose="020F0502020204030204" pitchFamily="34" charset="0"/>
              </a:rPr>
              <a:t>Weitere Forschung zur Quantifizierung von Arbeitszeitersparnis in Planung.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de-CH" sz="3600" kern="0" dirty="0"/>
          </a:p>
        </p:txBody>
      </p:sp>
    </p:spTree>
    <p:extLst>
      <p:ext uri="{BB962C8B-B14F-4D97-AF65-F5344CB8AC3E}">
        <p14:creationId xmlns:p14="http://schemas.microsoft.com/office/powerpoint/2010/main" val="2743303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EC1CD9-313B-4F5E-BA0F-F5D98BFA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400" dirty="0"/>
              <a:t>Virtueller Zaun (VZ): Versuch von Agroscope auf Alp </a:t>
            </a:r>
            <a:r>
              <a:rPr lang="de-CH" sz="2400" dirty="0" err="1"/>
              <a:t>L’Agrebla</a:t>
            </a:r>
            <a:r>
              <a:rPr lang="de-CH" sz="2400" dirty="0"/>
              <a:t>, Rougemont VD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A86B939-0B60-4AD3-B80F-43C830BCF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1320263"/>
            <a:ext cx="4629069" cy="4629069"/>
          </a:xfrm>
        </p:spPr>
      </p:pic>
    </p:spTree>
    <p:extLst>
      <p:ext uri="{BB962C8B-B14F-4D97-AF65-F5344CB8AC3E}">
        <p14:creationId xmlns:p14="http://schemas.microsoft.com/office/powerpoint/2010/main" val="2077529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72FC2-462E-4351-861E-9BCFC279B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Virtueller Zaun &amp; Wirtschaftlichkeit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769C61A-546D-4E26-8651-1EF993805F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044" y="1671234"/>
            <a:ext cx="5040812" cy="35155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C17F825-A0E2-4FB8-95D9-F5A5DF9C1E9D}"/>
              </a:ext>
            </a:extLst>
          </p:cNvPr>
          <p:cNvSpPr txBox="1">
            <a:spLocks/>
          </p:cNvSpPr>
          <p:nvPr/>
        </p:nvSpPr>
        <p:spPr bwMode="auto">
          <a:xfrm>
            <a:off x="5908551" y="1156494"/>
            <a:ext cx="3132938" cy="454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2pPr>
            <a:lvl3pPr marL="53498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3pPr>
            <a:lvl4pPr marL="714375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4pPr>
            <a:lvl5pPr marL="9001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5pPr>
            <a:lvl6pPr marL="13573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18145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2717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27289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Erste Berechnungen zu Kosten: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Im 1. Jahr: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VZ 3,3CHF/m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Physischer Zaun (PZ) 4 Fr/m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Jedes weitere Jahr: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VZ 0.44 CHF/m/a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PZ 0.32 RP/m/a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de-CH" sz="1600" kern="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400 €/</a:t>
            </a:r>
            <a:r>
              <a:rPr lang="de-CH" sz="1600" kern="0" dirty="0" err="1">
                <a:latin typeface="Arial" panose="020B0604020202020204" pitchFamily="34" charset="0"/>
                <a:ea typeface="Calibri" panose="020F0502020204030204" pitchFamily="34" charset="0"/>
              </a:rPr>
              <a:t>Collar</a:t>
            </a: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 * 30 Tiere= 12000 CHF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Jährliche Gebühr </a:t>
            </a:r>
            <a:r>
              <a:rPr lang="de-CH" sz="1600" kern="0" dirty="0" err="1">
                <a:latin typeface="Arial" panose="020B0604020202020204" pitchFamily="34" charset="0"/>
                <a:ea typeface="Calibri" panose="020F0502020204030204" pitchFamily="34" charset="0"/>
              </a:rPr>
              <a:t>NoFence</a:t>
            </a: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: 60€ * 30 Tiere = 1800€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CH" sz="1600" kern="0" dirty="0">
                <a:latin typeface="Arial" panose="020B0604020202020204" pitchFamily="34" charset="0"/>
                <a:ea typeface="Calibri" panose="020F0502020204030204" pitchFamily="34" charset="0"/>
              </a:rPr>
              <a:t>Seminararbeit durch Justine Guillaume bis Feb. 2024 mit verschiedenen Szenarien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de-CH" sz="1600" kern="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CH" sz="1600" kern="0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D92B91F-162E-4EDD-B547-810FF7881316}"/>
              </a:ext>
            </a:extLst>
          </p:cNvPr>
          <p:cNvSpPr txBox="1">
            <a:spLocks/>
          </p:cNvSpPr>
          <p:nvPr/>
        </p:nvSpPr>
        <p:spPr bwMode="auto">
          <a:xfrm>
            <a:off x="1804900" y="5425421"/>
            <a:ext cx="3132938" cy="224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2pPr>
            <a:lvl3pPr marL="534988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3pPr>
            <a:lvl4pPr marL="714375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4pPr>
            <a:lvl5pPr marL="9001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Font typeface="Wingdings" panose="05000000000000000000" pitchFamily="2" charset="2"/>
              <a:buChar char="§"/>
              <a:defRPr sz="2100">
                <a:solidFill>
                  <a:schemeClr val="tx1"/>
                </a:solidFill>
                <a:latin typeface="+mn-lt"/>
              </a:defRPr>
            </a:lvl5pPr>
            <a:lvl6pPr marL="13573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18145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2717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2728913" indent="-184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de-CH" sz="11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Quelle: Eigene Darstellung</a:t>
            </a:r>
            <a:endParaRPr lang="de-CH" sz="1050" kern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97015"/>
      </p:ext>
    </p:extLst>
  </p:cSld>
  <p:clrMapOvr>
    <a:masterClrMapping/>
  </p:clrMapOvr>
</p:sld>
</file>

<file path=ppt/theme/theme1.xml><?xml version="1.0" encoding="utf-8"?>
<a:theme xmlns:a="http://schemas.openxmlformats.org/drawingml/2006/main" name="Agroscope_PowerPoint-Präsentation_2013_d">
  <a:themeElements>
    <a:clrScheme name="ART_PPT-Vorlage_deutsc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T_PPT-Vorlage_deuts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RT_PPT-Vorlage_deutsc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PPT-Vorlage_deutsc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PPT-Vorlage_deutsc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2" id="{76D073F2-C2C1-423D-8CF6-C30BD2863662}" vid="{CD6A59E0-437A-4EF3-9DBB-3CCFEBADEF99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 Agroscope</Template>
  <TotalTime>0</TotalTime>
  <Words>953</Words>
  <Application>Microsoft Office PowerPoint</Application>
  <PresentationFormat>Bildschirmpräsentation (4:3)</PresentationFormat>
  <Paragraphs>137</Paragraphs>
  <Slides>15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4" baseType="lpstr">
      <vt:lpstr>Arial</vt:lpstr>
      <vt:lpstr>Arial-BoldMT</vt:lpstr>
      <vt:lpstr>Arial-ItalicMT</vt:lpstr>
      <vt:lpstr>ArialMT</vt:lpstr>
      <vt:lpstr>Calibri</vt:lpstr>
      <vt:lpstr>CourierNewPSMT</vt:lpstr>
      <vt:lpstr>SymbolMT</vt:lpstr>
      <vt:lpstr>Wingdings</vt:lpstr>
      <vt:lpstr>Agroscope_PowerPoint-Präsentation_2013_d</vt:lpstr>
      <vt:lpstr>PowerPoint-Präsentation</vt:lpstr>
      <vt:lpstr>Programm</vt:lpstr>
      <vt:lpstr>Betriebstypologie von Schweizer Alpbetrieben  </vt:lpstr>
      <vt:lpstr>Alprechnung  Michael Feller &amp; Thomas Blättler</vt:lpstr>
      <vt:lpstr>Nutzung von Drohnen auf der Schafalp </vt:lpstr>
      <vt:lpstr>Faktoren die die Drohnennutzung auf der Alp beeinflussen (GR)</vt:lpstr>
      <vt:lpstr>13 Pioniere in GR: Themen von Leitfadeninterviews</vt:lpstr>
      <vt:lpstr>Virtueller Zaun (VZ): Versuch von Agroscope auf Alp L’Agrebla, Rougemont VD</vt:lpstr>
      <vt:lpstr>Virtueller Zaun &amp; Wirtschaftlichkeit</vt:lpstr>
      <vt:lpstr>Artikel zum Effekt von Direktzahlungen auf Verbuschung</vt:lpstr>
      <vt:lpstr>Strategien zur Mensch-Wolf-Koexistenz  </vt:lpstr>
      <vt:lpstr>Forschungsprojekt Peamaps</vt:lpstr>
      <vt:lpstr>Forschungsprojekt Alppersonal</vt:lpstr>
      <vt:lpstr>Varia</vt:lpstr>
      <vt:lpstr>PowerPoint-Präsentation</vt:lpstr>
    </vt:vector>
  </TitlesOfParts>
  <Company>Bundesverwaltung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Meyer Maximilian AGROSCOPE</dc:creator>
  <cp:keywords>Power Point</cp:keywords>
  <cp:lastModifiedBy>Meyer Maximilian AGROSCOPE</cp:lastModifiedBy>
  <cp:revision>497</cp:revision>
  <cp:lastPrinted>2003-11-14T16:51:38Z</cp:lastPrinted>
  <dcterms:created xsi:type="dcterms:W3CDTF">2022-04-14T12:45:39Z</dcterms:created>
  <dcterms:modified xsi:type="dcterms:W3CDTF">2023-10-12T12:48:16Z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tilisation">
    <vt:lpwstr/>
  </property>
  <property fmtid="{D5CDD505-2E9C-101B-9397-08002B2CF9AE}" pid="3" name="Date de mise en application">
    <vt:lpwstr>2007-07-17T00:00:00Z</vt:lpwstr>
  </property>
  <property fmtid="{D5CDD505-2E9C-101B-9397-08002B2CF9AE}" pid="4" name="ContentType">
    <vt:lpwstr>Document</vt:lpwstr>
  </property>
  <property fmtid="{D5CDD505-2E9C-101B-9397-08002B2CF9AE}" pid="5" name="Langue">
    <vt:lpwstr>I</vt:lpwstr>
  </property>
  <property fmtid="{D5CDD505-2E9C-101B-9397-08002B2CF9AE}" pid="6" name="Resp./Verantw.">
    <vt:lpwstr>Resp. processus / Prozess Verantw.</vt:lpwstr>
  </property>
  <property fmtid="{D5CDD505-2E9C-101B-9397-08002B2CF9AE}" pid="7" name="Process">
    <vt:lpwstr>Administration</vt:lpwstr>
  </property>
  <property fmtid="{D5CDD505-2E9C-101B-9397-08002B2CF9AE}" pid="8" name="Category">
    <vt:lpwstr>Form</vt:lpwstr>
  </property>
  <property fmtid="{D5CDD505-2E9C-101B-9397-08002B2CF9AE}" pid="9" name="Item Language">
    <vt:lpwstr>German</vt:lpwstr>
  </property>
  <property fmtid="{D5CDD505-2E9C-101B-9397-08002B2CF9AE}" pid="10" name="English Version">
    <vt:lpwstr>13</vt:lpwstr>
  </property>
  <property fmtid="{D5CDD505-2E9C-101B-9397-08002B2CF9AE}" pid="11" name="Italian Version">
    <vt:lpwstr>12</vt:lpwstr>
  </property>
  <property fmtid="{D5CDD505-2E9C-101B-9397-08002B2CF9AE}" pid="12" name="French Version">
    <vt:lpwstr>10</vt:lpwstr>
  </property>
  <property fmtid="{D5CDD505-2E9C-101B-9397-08002B2CF9AE}" pid="13" name="German Version">
    <vt:lpwstr>11</vt:lpwstr>
  </property>
  <property fmtid="{D5CDD505-2E9C-101B-9397-08002B2CF9AE}" pid="14" name="display_urn:schemas-microsoft-com:office:office#In_x0020_charge">
    <vt:lpwstr>Rusterholz Peter ACW</vt:lpwstr>
  </property>
  <property fmtid="{D5CDD505-2E9C-101B-9397-08002B2CF9AE}" pid="15" name="In charge">
    <vt:lpwstr>102</vt:lpwstr>
  </property>
</Properties>
</file>